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2"/>
  </p:notesMasterIdLst>
  <p:handoutMasterIdLst>
    <p:handoutMasterId r:id="rId23"/>
  </p:handoutMasterIdLst>
  <p:sldIdLst>
    <p:sldId id="259" r:id="rId3"/>
    <p:sldId id="332" r:id="rId4"/>
    <p:sldId id="270" r:id="rId5"/>
    <p:sldId id="318" r:id="rId6"/>
    <p:sldId id="333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14" r:id="rId21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0000"/>
    <a:srgbClr val="FFFFFF"/>
    <a:srgbClr val="3EA3F8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5" autoAdjust="0"/>
    <p:restoredTop sz="94660"/>
  </p:normalViewPr>
  <p:slideViewPr>
    <p:cSldViewPr showGuides="1">
      <p:cViewPr varScale="1">
        <p:scale>
          <a:sx n="49" d="100"/>
          <a:sy n="49" d="100"/>
        </p:scale>
        <p:origin x="612" y="60"/>
      </p:cViewPr>
      <p:guideLst>
        <p:guide orient="horz" pos="5372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35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1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2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5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4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71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 smtClean="0"/>
              <a:t>Text Here</a:t>
            </a:r>
            <a:br>
              <a:rPr lang="en-US" altLang="ja-JP" dirty="0" smtClean="0"/>
            </a:br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r>
              <a:rPr lang="en-US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 useBgFill="1"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 useBgFill="1"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 useBgFill="1"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 useBgFill="1"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 useBgFill="1"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</a:t>
            </a:r>
          </a:p>
          <a:p>
            <a:pPr lvl="0"/>
            <a:r>
              <a:rPr lang="en-US" altLang="ja-JP" dirty="0" smtClean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 </a:t>
            </a:r>
          </a:p>
          <a:p>
            <a:pPr lvl="0"/>
            <a:r>
              <a:rPr lang="en-US" altLang="ja-JP" dirty="0" smtClean="0"/>
              <a:t>Item</a:t>
            </a:r>
            <a:endParaRPr lang="en-US" dirty="0" smtClean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</a:t>
            </a:r>
          </a:p>
          <a:p>
            <a:pPr lvl="0"/>
            <a:r>
              <a:rPr lang="en-US" altLang="ja-JP" dirty="0" smtClean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Add Image</a:t>
            </a:r>
            <a:endParaRPr lang="en-US" dirty="0"/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br>
              <a:rPr lang="en-US" altLang="ja-JP" dirty="0" smtClean="0"/>
            </a:br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 </a:t>
            </a:r>
            <a:endParaRPr lang="ja-JP" altLang="en-US" dirty="0" smtClean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      Add Image</a:t>
            </a:r>
            <a:endParaRPr lang="en-US" dirty="0"/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      Add Image</a:t>
            </a:r>
            <a:endParaRPr lang="en-US" dirty="0"/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7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</p:sldLayoutIdLst>
  <p:timing>
    <p:tnLst>
      <p:par>
        <p:cTn id="1" dur="indefinite" restart="never" nodeType="tmRoot"/>
      </p:par>
    </p:tnLst>
  </p:timing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030638" y="3991372"/>
            <a:ext cx="10297144" cy="1189757"/>
          </a:xfrm>
        </p:spPr>
        <p:txBody>
          <a:bodyPr/>
          <a:lstStyle/>
          <a:p>
            <a:r>
              <a:rPr lang="en-US" sz="4800" dirty="0" err="1" smtClean="0"/>
              <a:t>Perancangan</a:t>
            </a:r>
            <a:r>
              <a:rPr lang="en-US" sz="4800" dirty="0" smtClean="0"/>
              <a:t> </a:t>
            </a:r>
            <a:r>
              <a:rPr lang="en-US" sz="4800" dirty="0" err="1" smtClean="0"/>
              <a:t>Perangkat</a:t>
            </a:r>
            <a:r>
              <a:rPr lang="en-US" sz="4800" dirty="0" smtClean="0"/>
              <a:t> </a:t>
            </a:r>
            <a:r>
              <a:rPr lang="en-US" sz="4800" dirty="0" err="1" smtClean="0"/>
              <a:t>Lunak</a:t>
            </a:r>
            <a:endParaRPr lang="en-US" sz="48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>
          <a:xfrm>
            <a:off x="6550918" y="5181129"/>
            <a:ext cx="5256584" cy="78531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Waterfall Hotel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7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4883422" y="2335188"/>
            <a:ext cx="8479619" cy="647650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Sequence Diagram </a:t>
            </a:r>
            <a:r>
              <a:rPr lang="en-US" sz="2800" dirty="0" err="1" smtClean="0">
                <a:solidFill>
                  <a:srgbClr val="000000"/>
                </a:solidFill>
              </a:rPr>
              <a:t>Membatalkan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Pemesanan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2" y="3487316"/>
            <a:ext cx="11881320" cy="5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8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3860991" y="1975148"/>
            <a:ext cx="10524480" cy="647650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Sequence Diagram </a:t>
            </a:r>
            <a:r>
              <a:rPr lang="en-US" sz="2800" dirty="0" err="1" smtClean="0">
                <a:solidFill>
                  <a:srgbClr val="000000"/>
                </a:solidFill>
              </a:rPr>
              <a:t>Mengonfirmasi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Pemesanan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dan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Mengirim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Kode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Pemesanan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1" y="2894466"/>
            <a:ext cx="11881320" cy="62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9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4847418" y="1903140"/>
            <a:ext cx="8551627" cy="647650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Sequence Diagram </a:t>
            </a:r>
            <a:r>
              <a:rPr lang="en-US" sz="2800" dirty="0" err="1" smtClean="0">
                <a:solidFill>
                  <a:srgbClr val="000000"/>
                </a:solidFill>
              </a:rPr>
              <a:t>Mengecek</a:t>
            </a:r>
            <a:r>
              <a:rPr lang="en-US" sz="2800" dirty="0" smtClean="0">
                <a:solidFill>
                  <a:srgbClr val="000000"/>
                </a:solidFill>
              </a:rPr>
              <a:t> Data </a:t>
            </a:r>
            <a:r>
              <a:rPr lang="en-US" sz="2800" dirty="0" err="1" smtClean="0">
                <a:solidFill>
                  <a:srgbClr val="000000"/>
                </a:solidFill>
              </a:rPr>
              <a:t>Pemesan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2" y="2695228"/>
            <a:ext cx="11881320" cy="65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9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977444" y="1875310"/>
            <a:ext cx="6291576" cy="647650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Class Diagram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2" y="2556224"/>
            <a:ext cx="11881320" cy="68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08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977444" y="2119164"/>
            <a:ext cx="6291576" cy="647650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Tampilan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Memesan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Kamar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6" y="3166554"/>
            <a:ext cx="2682567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hevron 8"/>
          <p:cNvSpPr/>
          <p:nvPr/>
        </p:nvSpPr>
        <p:spPr>
          <a:xfrm>
            <a:off x="1592124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86" y="3166554"/>
            <a:ext cx="2609419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hevron 11"/>
          <p:cNvSpPr/>
          <p:nvPr/>
        </p:nvSpPr>
        <p:spPr>
          <a:xfrm>
            <a:off x="5105990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06" y="3239078"/>
            <a:ext cx="2682567" cy="5067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Chevron 13"/>
          <p:cNvSpPr/>
          <p:nvPr/>
        </p:nvSpPr>
        <p:spPr>
          <a:xfrm>
            <a:off x="8481784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33" y="3166200"/>
            <a:ext cx="2606414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Chevron 15"/>
          <p:cNvSpPr/>
          <p:nvPr/>
        </p:nvSpPr>
        <p:spPr>
          <a:xfrm>
            <a:off x="11991535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082" y="3166200"/>
            <a:ext cx="2609419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hevron 17"/>
          <p:cNvSpPr/>
          <p:nvPr/>
        </p:nvSpPr>
        <p:spPr>
          <a:xfrm>
            <a:off x="15501286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40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243462" y="2128543"/>
            <a:ext cx="7759539" cy="647650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Tampilan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Mengubah</a:t>
            </a:r>
            <a:r>
              <a:rPr lang="en-US" sz="3200" dirty="0" smtClean="0">
                <a:solidFill>
                  <a:srgbClr val="000000"/>
                </a:solidFill>
              </a:rPr>
              <a:t> Data </a:t>
            </a:r>
            <a:r>
              <a:rPr lang="en-US" sz="3200" dirty="0" err="1" smtClean="0">
                <a:solidFill>
                  <a:srgbClr val="000000"/>
                </a:solidFill>
              </a:rPr>
              <a:t>Pemesan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1" y="3166554"/>
            <a:ext cx="2618396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hevron 8"/>
          <p:cNvSpPr/>
          <p:nvPr/>
        </p:nvSpPr>
        <p:spPr>
          <a:xfrm>
            <a:off x="1592124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86" y="3166555"/>
            <a:ext cx="2609419" cy="5212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hevron 11"/>
          <p:cNvSpPr/>
          <p:nvPr/>
        </p:nvSpPr>
        <p:spPr>
          <a:xfrm>
            <a:off x="5105990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06" y="3239078"/>
            <a:ext cx="2682567" cy="5067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Chevron 13"/>
          <p:cNvSpPr/>
          <p:nvPr/>
        </p:nvSpPr>
        <p:spPr>
          <a:xfrm>
            <a:off x="8481784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33" y="3166200"/>
            <a:ext cx="2606414" cy="5212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Chevron 15"/>
          <p:cNvSpPr/>
          <p:nvPr/>
        </p:nvSpPr>
        <p:spPr>
          <a:xfrm>
            <a:off x="11991535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082" y="3166201"/>
            <a:ext cx="2609419" cy="5212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hevron 17"/>
          <p:cNvSpPr/>
          <p:nvPr/>
        </p:nvSpPr>
        <p:spPr>
          <a:xfrm>
            <a:off x="15501286" y="8696155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0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207458" y="2191172"/>
            <a:ext cx="7831547" cy="647650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Tampilan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Membatalkan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Pemesanan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6" y="3199284"/>
            <a:ext cx="2946692" cy="5866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45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4995118" y="2119164"/>
            <a:ext cx="8256228" cy="647650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Tampilan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Mengonfirmasi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Pemesanan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6" y="3199284"/>
            <a:ext cx="2946692" cy="5866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09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Perancangan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66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66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66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243462" y="2056019"/>
            <a:ext cx="7759539" cy="647650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Tampilan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Mengecek</a:t>
            </a:r>
            <a:r>
              <a:rPr lang="en-US" sz="3200" dirty="0" smtClean="0">
                <a:solidFill>
                  <a:srgbClr val="000000"/>
                </a:solidFill>
              </a:rPr>
              <a:t> Data </a:t>
            </a:r>
            <a:r>
              <a:rPr lang="en-US" sz="3200" dirty="0" err="1" smtClean="0">
                <a:solidFill>
                  <a:srgbClr val="000000"/>
                </a:solidFill>
              </a:rPr>
              <a:t>Pemesan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1" y="3228903"/>
            <a:ext cx="2618396" cy="5088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hevron 8"/>
          <p:cNvSpPr/>
          <p:nvPr/>
        </p:nvSpPr>
        <p:spPr>
          <a:xfrm>
            <a:off x="1592124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47" y="3166556"/>
            <a:ext cx="2609418" cy="5212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hevron 11"/>
          <p:cNvSpPr/>
          <p:nvPr/>
        </p:nvSpPr>
        <p:spPr>
          <a:xfrm>
            <a:off x="6365351" y="8696510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05" y="3166554"/>
            <a:ext cx="2536457" cy="5067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Chevron 13"/>
          <p:cNvSpPr/>
          <p:nvPr/>
        </p:nvSpPr>
        <p:spPr>
          <a:xfrm>
            <a:off x="10557528" y="8696509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04" y="3242080"/>
            <a:ext cx="2606414" cy="5206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Chevron 15"/>
          <p:cNvSpPr/>
          <p:nvPr/>
        </p:nvSpPr>
        <p:spPr>
          <a:xfrm>
            <a:off x="15405406" y="8769033"/>
            <a:ext cx="1287009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19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6334894" y="4567436"/>
            <a:ext cx="5328592" cy="1189757"/>
          </a:xfrm>
        </p:spPr>
        <p:txBody>
          <a:bodyPr/>
          <a:lstStyle/>
          <a:p>
            <a:r>
              <a:rPr lang="en-US" sz="6600" dirty="0" smtClean="0">
                <a:solidFill>
                  <a:srgbClr val="000000"/>
                </a:solidFill>
              </a:rPr>
              <a:t>Thank You!</a:t>
            </a:r>
            <a:endParaRPr lang="en-US" sz="6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4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Deskripsi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5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1127687" y="2479204"/>
            <a:ext cx="15991090" cy="576064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800" dirty="0">
                <a:solidFill>
                  <a:srgbClr val="F8F8F8"/>
                </a:solidFill>
                <a:latin typeface="+mn-lt"/>
              </a:rPr>
              <a:t>Nama software yang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kami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rancang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adalah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Waterfall Hotel,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dimana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dalam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aplikasi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tersebut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dibuat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sistem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pemesanan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kamar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hotel. Di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dalamnya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berisi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inputan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nama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umur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 smtClean="0">
                <a:solidFill>
                  <a:srgbClr val="F8F8F8"/>
                </a:solidFill>
                <a:latin typeface="+mn-lt"/>
              </a:rPr>
              <a:t>dan</a:t>
            </a:r>
            <a:r>
              <a:rPr lang="en-ID" sz="2800" dirty="0" smtClean="0">
                <a:solidFill>
                  <a:srgbClr val="F8F8F8"/>
                </a:solidFill>
                <a:latin typeface="+mn-lt"/>
              </a:rPr>
              <a:t> e-mail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berapa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orang yang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memesan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kapan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cek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in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cek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out,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pemilihan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tipe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kamar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sesuai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kapasitas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yang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diinginkan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(standard/deluxe).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Pemesan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juga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dapat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mengganti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pemesanan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kamar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contohnya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mengganti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tipe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kamar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penggantian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nama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cek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in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cek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out,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tipe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kamarnya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. Di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aplikasi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tersebut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tidak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terdapat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registrasi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kemudian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aplikasi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juga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dapat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di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akses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di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perangkat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mobile Android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IOS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dengan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ketentuan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untuk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Android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versinya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harus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7++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dan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untuk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IOS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harus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versi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10++. Interface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untuk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user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bersifat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friendly.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Untuk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kode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pemesanan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,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aplikasi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/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sistem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akan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mengirimkan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notifikasi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kepada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pemesan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</a:t>
            </a:r>
            <a:r>
              <a:rPr lang="en-ID" sz="2800" dirty="0" err="1">
                <a:solidFill>
                  <a:srgbClr val="F8F8F8"/>
                </a:solidFill>
                <a:latin typeface="+mn-lt"/>
              </a:rPr>
              <a:t>melalui</a:t>
            </a:r>
            <a:r>
              <a:rPr lang="en-ID" sz="2800" dirty="0">
                <a:solidFill>
                  <a:srgbClr val="F8F8F8"/>
                </a:solidFill>
                <a:latin typeface="+mn-lt"/>
              </a:rPr>
              <a:t> e-mail.</a:t>
            </a:r>
            <a:endParaRPr lang="en-US" sz="3200" dirty="0">
              <a:solidFill>
                <a:srgbClr val="F8F8F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694234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Deskripsi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95381"/>
              </p:ext>
            </p:extLst>
          </p:nvPr>
        </p:nvGraphicFramePr>
        <p:xfrm>
          <a:off x="5221732" y="2551212"/>
          <a:ext cx="7803000" cy="40324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5670">
                  <a:extLst>
                    <a:ext uri="{9D8B030D-6E8A-4147-A177-3AD203B41FA5}">
                      <a16:colId xmlns:a16="http://schemas.microsoft.com/office/drawing/2014/main" val="341002220"/>
                    </a:ext>
                  </a:extLst>
                </a:gridCol>
                <a:gridCol w="6697330">
                  <a:extLst>
                    <a:ext uri="{9D8B030D-6E8A-4147-A177-3AD203B41FA5}">
                      <a16:colId xmlns:a16="http://schemas.microsoft.com/office/drawing/2014/main" val="4194263630"/>
                    </a:ext>
                  </a:extLst>
                </a:gridCol>
              </a:tblGrid>
              <a:tr h="7920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Kebutuhan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Fungsional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70028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F-01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dapat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mencatat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data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diri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pemesan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4175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F-02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dapat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menyediakan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tipe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kamar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76684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F-03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dapat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mengubah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data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pemesanan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346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F-04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dapat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mengonfirmasi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pemesanan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0458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F-05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dapat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memberikan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notifikasi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kode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pemesanan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59094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87829"/>
              </p:ext>
            </p:extLst>
          </p:nvPr>
        </p:nvGraphicFramePr>
        <p:xfrm>
          <a:off x="5221732" y="7087716"/>
          <a:ext cx="7803000" cy="20882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5670">
                  <a:extLst>
                    <a:ext uri="{9D8B030D-6E8A-4147-A177-3AD203B41FA5}">
                      <a16:colId xmlns:a16="http://schemas.microsoft.com/office/drawing/2014/main" val="341002220"/>
                    </a:ext>
                  </a:extLst>
                </a:gridCol>
                <a:gridCol w="6697330">
                  <a:extLst>
                    <a:ext uri="{9D8B030D-6E8A-4147-A177-3AD203B41FA5}">
                      <a16:colId xmlns:a16="http://schemas.microsoft.com/office/drawing/2014/main" val="4194263630"/>
                    </a:ext>
                  </a:extLst>
                </a:gridCol>
              </a:tblGrid>
              <a:tr h="7920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Kebutuhan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Non </a:t>
                      </a:r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Fungsional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70028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NF-01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000000"/>
                          </a:solidFill>
                        </a:rPr>
                        <a:t>Tampilan</a:t>
                      </a:r>
                      <a:r>
                        <a:rPr lang="en-US" sz="2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000000"/>
                          </a:solidFill>
                        </a:rPr>
                        <a:t>sistem</a:t>
                      </a:r>
                      <a:r>
                        <a:rPr lang="en-US" sz="2000" baseline="0" dirty="0" smtClean="0">
                          <a:solidFill>
                            <a:srgbClr val="000000"/>
                          </a:solidFill>
                        </a:rPr>
                        <a:t> user friendly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4175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NF-02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000000"/>
                          </a:solidFill>
                        </a:rPr>
                        <a:t>Platform mobile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76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859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884167" y="2479204"/>
            <a:ext cx="6478130" cy="647650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Business Use Case Diagram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9" y="3415308"/>
            <a:ext cx="914146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9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621500" y="1543522"/>
            <a:ext cx="7003458" cy="647650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Activity Diagram Current System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"/>
          <a:stretch/>
        </p:blipFill>
        <p:spPr>
          <a:xfrm>
            <a:off x="5572519" y="2191172"/>
            <a:ext cx="7101420" cy="72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977442" y="1543522"/>
            <a:ext cx="6291576" cy="647650"/>
          </a:xfrm>
        </p:spPr>
        <p:txBody>
          <a:bodyPr/>
          <a:lstStyle/>
          <a:p>
            <a:r>
              <a:rPr lang="en-US" sz="3600" dirty="0" smtClean="0">
                <a:solidFill>
                  <a:srgbClr val="000000"/>
                </a:solidFill>
              </a:rPr>
              <a:t>Activity Diagram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2330"/>
          <a:stretch/>
        </p:blipFill>
        <p:spPr>
          <a:xfrm>
            <a:off x="6001016" y="2191172"/>
            <a:ext cx="6244429" cy="72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9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977444" y="2479204"/>
            <a:ext cx="6291576" cy="64765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Case Diagram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7" y="3415308"/>
            <a:ext cx="946785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89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5292073" y="1845017"/>
            <a:ext cx="7774274" cy="647650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Sequence Diagram </a:t>
            </a:r>
            <a:r>
              <a:rPr lang="en-US" sz="3200" dirty="0" err="1" smtClean="0">
                <a:solidFill>
                  <a:srgbClr val="000000"/>
                </a:solidFill>
              </a:rPr>
              <a:t>Memesan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Kamar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50" y="2509790"/>
            <a:ext cx="11881320" cy="6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79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Analisis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Perangkat</a:t>
            </a:r>
            <a:r>
              <a:rPr lang="en-US" sz="7200" dirty="0" smtClean="0">
                <a:solidFill>
                  <a:schemeClr val="accent1"/>
                </a:solidFill>
                <a:latin typeface="Bebas Neue Regular" pitchFamily="50" charset="0"/>
              </a:rPr>
              <a:t> </a:t>
            </a:r>
            <a:r>
              <a:rPr lang="en-US" sz="7200" dirty="0" err="1" smtClean="0">
                <a:solidFill>
                  <a:schemeClr val="accent1"/>
                </a:solidFill>
                <a:latin typeface="Bebas Neue Regular" pitchFamily="50" charset="0"/>
              </a:rPr>
              <a:t>Lunak</a:t>
            </a:r>
            <a:endParaRPr lang="en-US" sz="7200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4847418" y="1862140"/>
            <a:ext cx="8551627" cy="647650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Sequence Diagram </a:t>
            </a:r>
            <a:r>
              <a:rPr lang="en-US" sz="2800" dirty="0" err="1" smtClean="0">
                <a:solidFill>
                  <a:srgbClr val="000000"/>
                </a:solidFill>
              </a:rPr>
              <a:t>Mengubah</a:t>
            </a:r>
            <a:r>
              <a:rPr lang="en-US" sz="2800" dirty="0" smtClean="0">
                <a:solidFill>
                  <a:srgbClr val="000000"/>
                </a:solidFill>
              </a:rPr>
              <a:t> Data </a:t>
            </a:r>
            <a:r>
              <a:rPr lang="en-US" sz="2800" dirty="0" err="1" smtClean="0">
                <a:solidFill>
                  <a:srgbClr val="000000"/>
                </a:solidFill>
              </a:rPr>
              <a:t>Pemesan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2" y="2509790"/>
            <a:ext cx="11881320" cy="6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058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311</Words>
  <Application>Microsoft Office PowerPoint</Application>
  <PresentationFormat>Custom</PresentationFormat>
  <Paragraphs>71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ＭＳ Ｐゴシック</vt:lpstr>
      <vt:lpstr>Arial</vt:lpstr>
      <vt:lpstr>Bebas Neue Book</vt:lpstr>
      <vt:lpstr>Bebas Neue Regular</vt:lpstr>
      <vt:lpstr>Calibri</vt:lpstr>
      <vt:lpstr>Capella Bold</vt:lpstr>
      <vt:lpstr>Capella Light</vt:lpstr>
      <vt:lpstr>Roboto Light</vt:lpstr>
      <vt:lpstr>Wingdings</vt:lpstr>
      <vt:lpstr>Title</vt:lpstr>
      <vt:lpstr>Contents</vt:lpstr>
      <vt:lpstr>Perancangan Perangkat Lunak</vt:lpstr>
      <vt:lpstr>Deskripsi Perangkat Lunak</vt:lpstr>
      <vt:lpstr>Deskripsi Perangkat Lunak</vt:lpstr>
      <vt:lpstr>Analisis Perangkat Lunak</vt:lpstr>
      <vt:lpstr>Analisis Perangkat Lunak</vt:lpstr>
      <vt:lpstr>Analisis Perangkat Lunak</vt:lpstr>
      <vt:lpstr>Analisis Perangkat Lunak</vt:lpstr>
      <vt:lpstr>Analisis Perangkat Lunak</vt:lpstr>
      <vt:lpstr>Analisis Perangkat Lunak</vt:lpstr>
      <vt:lpstr>Analisis Perangkat Lunak</vt:lpstr>
      <vt:lpstr>Analisis Perangkat Lunak</vt:lpstr>
      <vt:lpstr>Analisis Perangkat Lunak</vt:lpstr>
      <vt:lpstr>Perancangan Perangkat Lunak</vt:lpstr>
      <vt:lpstr>Perancangan Perangkat Lunak</vt:lpstr>
      <vt:lpstr>Perancangan Perangkat Lunak</vt:lpstr>
      <vt:lpstr>Perancangan Perangkat Lunak</vt:lpstr>
      <vt:lpstr>Perancangan Perangkat Lunak</vt:lpstr>
      <vt:lpstr>Perancangan Perangkat Lunak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ARRIZQI DEFRIANTO</cp:lastModifiedBy>
  <cp:revision>214</cp:revision>
  <dcterms:created xsi:type="dcterms:W3CDTF">2015-01-09T17:56:04Z</dcterms:created>
  <dcterms:modified xsi:type="dcterms:W3CDTF">2019-01-04T08:23:44Z</dcterms:modified>
</cp:coreProperties>
</file>